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69" r:id="rId2"/>
    <p:sldId id="377" r:id="rId3"/>
    <p:sldId id="378" r:id="rId4"/>
    <p:sldId id="379" r:id="rId5"/>
    <p:sldId id="381" r:id="rId6"/>
    <p:sldId id="386" r:id="rId7"/>
    <p:sldId id="382" r:id="rId8"/>
    <p:sldId id="389" r:id="rId9"/>
    <p:sldId id="384" r:id="rId10"/>
    <p:sldId id="390" r:id="rId11"/>
    <p:sldId id="383" r:id="rId12"/>
    <p:sldId id="391" r:id="rId13"/>
    <p:sldId id="388" r:id="rId14"/>
    <p:sldId id="358" r:id="rId15"/>
    <p:sldId id="387" r:id="rId16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7">
          <p15:clr>
            <a:srgbClr val="A4A3A4"/>
          </p15:clr>
        </p15:guide>
        <p15:guide id="2" pos="383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BD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9" autoAdjust="0"/>
    <p:restoredTop sz="91743" autoAdjust="0"/>
  </p:normalViewPr>
  <p:slideViewPr>
    <p:cSldViewPr snapToGrid="0" snapToObjects="1">
      <p:cViewPr>
        <p:scale>
          <a:sx n="100" d="100"/>
          <a:sy n="100" d="100"/>
        </p:scale>
        <p:origin x="642" y="162"/>
      </p:cViewPr>
      <p:guideLst>
        <p:guide orient="horz" pos="2157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말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2024-12-17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821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gif>
</file>

<file path=ppt/media/image12.gif>
</file>

<file path=ppt/media/image13.gif>
</file>

<file path=ppt/media/image14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28495831-43A1-7C4F-8435-6383DB0B4972}" type="datetime1">
              <a:rPr kumimoji="1" lang="ko-Kore-KR" altLang="en-US"/>
              <a:pPr lvl="0">
                <a:defRPr/>
              </a:pPr>
              <a:t>12/17/2024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kumimoji="1" lang="ko-KR" altLang="en-US"/>
              <a:t>마스터 텍스트 스타일을 편집하려면 클릭</a:t>
            </a:r>
          </a:p>
          <a:p>
            <a:pPr lvl="1">
              <a:defRPr/>
            </a:pPr>
            <a:r>
              <a:rPr kumimoji="1" lang="ko-KR" altLang="en-US"/>
              <a:t>두 번째 수준</a:t>
            </a:r>
          </a:p>
          <a:p>
            <a:pPr lvl="2">
              <a:defRPr/>
            </a:pPr>
            <a:r>
              <a:rPr kumimoji="1" lang="ko-KR" altLang="en-US"/>
              <a:t>세 번째 수준</a:t>
            </a:r>
          </a:p>
          <a:p>
            <a:pPr lvl="3">
              <a:defRPr/>
            </a:pPr>
            <a:r>
              <a:rPr kumimoji="1" lang="ko-KR" altLang="en-US"/>
              <a:t>네 번째 수준</a:t>
            </a:r>
          </a:p>
          <a:p>
            <a:pPr lvl="4">
              <a:defRPr/>
            </a:pPr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7723A8C-8983-E340-8F6F-DE4AC7A46D18}" type="slidenum">
              <a:rPr kumimoji="1" lang="ko-Kore-KR" altLang="en-US"/>
              <a:pPr lvl="0">
                <a:defRPr/>
              </a:pPr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950699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02DC68-5014-6C4B-BA8A-0F8093B13D52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156599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24852-167D-8C2A-9146-5BFAFAA8C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849326F-B328-2ADE-F8B7-DA78B2C392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3D89A3E-C247-36C5-1D65-EE0375714D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DF5566-84A0-5EC7-412D-00913E3DFA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085838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5C4AA7-73FE-4237-BD15-773FD5653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C003A73-80F8-4064-48E7-A821B1B52F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49CA6D9-71EF-E968-2D2E-E1EDF8A3EF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9D9C3B-CA46-AD19-E594-CD08016458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72538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EBF87-8789-D11B-3DF6-692DD77E8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CB6F86B-AED2-2866-D2DA-44667D8120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714F2AB-13C4-C007-F9C0-42E367F558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693818-A533-5B86-F91C-7288466A47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16502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D60D36-5FEA-DE31-8258-27732E264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634E10A-E7A4-D8CE-9839-96F93583DA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361A6DE-4BA0-718A-0826-750F9A492D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098404-B549-58F8-D6DA-0C85D88C32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3746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065855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534FC0-1F42-CE77-ECA4-91DDBA660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FA8AC2F-7392-BED6-2032-ED84DB185F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DADFBF1-2ECA-C173-8077-A6812344ED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CF9FD8-64EA-5442-4BF4-8899DE70D3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15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6273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86452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41C197-DBAF-E266-EF26-D6E5566C7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88FE63F-2814-E948-40BE-9E184BD403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0EBFFCD-298F-D170-4534-48E5A7FBAC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7CC1AC-DA21-BE63-2D17-9411B866E8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37224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8BA88-2791-B9AB-F98F-239E3815B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1C897AD-CB86-6138-8802-1D2593ACA3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619B5C-6E8E-859E-A1AB-E85A0E509A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4ECCFB-FB47-37EA-3B08-A1D48D0552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43145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6E329-D469-B243-3B69-80B456DE2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34058F3-BF0A-2DE5-F2DB-45BEA1BBC4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0BF165-F6CB-9643-33B6-7C731B8A5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199ADF-E7A3-5DA4-4109-F28CF6D77E9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085293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C982E-A57C-2819-9257-FC118B46CC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76C3662-8512-B07A-9B6D-5E9F638E12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064AAD-32D2-7412-0469-EF497BA687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8E82A1-6569-B1DA-C25D-63B0C1FEA5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16130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E16C8-E700-6291-2F4D-62A17D14D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9CBC499-8301-8B4C-DAB6-BFF22D6671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54C5B99-492C-6382-EFB9-7421CC42A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FFD0E1-0D17-E489-86AD-5CA6EC4FAD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22166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28D4A-2826-58CA-1BA4-1799F3FEEF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7E8CD01-87B7-AFF4-B204-7B3E356EBA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B386E8E-22F9-0CDB-7AA1-75EF60FC8D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C21764-CF92-A1CF-6F84-6712C73433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47084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1E02B-A2F4-B97F-F50B-F7AA225C8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E510248-2263-4AC2-4D4D-EBA95578AC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4B9DEF0-504A-7F89-9978-C5DC6A51A3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2F74B60-AD3A-8F86-F2E2-52168099ED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77723A8C-8983-E340-8F6F-DE4AC7A46D18}" type="slidenum">
              <a:rPr kumimoji="1" lang="ko-Kore-KR" altLang="en-US" smtClean="0"/>
              <a:pPr lvl="0">
                <a:defRPr/>
              </a:pPr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0927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E39EF-AB6A-8149-836E-F947ED30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8F217B5-FDAD-D241-A05A-819C69270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18047C-8DC7-BC44-9E00-5E81F5404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FDC96-9DE9-45B1-88B8-C65F0A042A53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D3A80C-26B0-894B-A79E-7F67ECCF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9A3AC9-5118-A44D-BFD5-30D4D373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248285"/>
            <a:ext cx="2743200" cy="365125"/>
          </a:xfrm>
        </p:spPr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4610796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C0AE8F-135C-B849-8913-860E322D9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1BF5AF-DDCC-8E4C-9A8C-AB8AC23E92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0F0E87-0E65-2D48-AA37-ABDD07B0A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ED18E-C465-4826-A91B-942704967E5B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D0FD2-4437-A94D-B91B-A6DF1C3E1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14FEA7-5511-DF4B-9B67-61ABA396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43181862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ED45FA-672D-E241-8533-BFB0B50815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0BA58C-51A4-4A46-B97E-E79FDF60A0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0818E3-2CF1-2945-8437-FA4ED8861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D64DC-CF2E-490A-A1FF-8F960FD6A39D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A04813-C85A-5149-A3BE-58FA8968E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9A8BC4-8079-4446-A01B-51438687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440942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68019-1981-7949-B8D6-55F280A6B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82C817-0325-7E4E-A5E5-8D3BDCB33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A72508-5F8A-7F49-81D7-19CAF889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57227-8CA2-4103-9443-A6B9CBF774E2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246ABA-FAD9-8B46-8AB5-E57078B3C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99C196-7967-FC4D-A60B-88B3E394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78769478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97B7B8-8BF3-754E-8AAE-AB8D38293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91F519-0F41-364C-8914-9D6BAD30CD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6A3F1D-5417-414B-B2CA-73E4C0300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F9CDC-51AF-4220-8C52-37F20B261B43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377082-FF4D-D74A-9818-83A43D8F9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F0E812-4435-3845-BF4A-820CACD53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55693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3AFCBE-BA72-4542-89FB-4C46E4378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6E470D-98CE-DD42-A657-E60A7E0653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F4562D-4420-5D4A-BF13-185FDEC1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17DB09-2941-5B4F-88D6-B327872B2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B8AB6-068C-4BDB-BABF-69FAA2F3EB35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FDC0B1-0998-DA4E-AA04-46CE8C585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E079B0-CC99-7448-9565-2D51528D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46072429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69568E-D10C-4B4C-8CE6-199D02B46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33E2B2-275C-DA48-B64A-066878FF3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D1B1F3-A66C-FF4E-9E3E-B477A9264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5483EC5-E728-D242-9A04-7B8F4DD33A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4D23323-3C71-5748-AE4D-A1194B128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7196AFA-D500-DD49-9123-532C388AE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CC060-7A59-49FE-8F60-EF63902FB533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21D43D-7D25-DF45-8BC2-516C36AB6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94CDB9-8677-7649-89A0-1AB281FBA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5955320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814264-F610-6E4D-83EA-B13F8B190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14423B-3901-5A48-84F9-A116D4B77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94350-2810-458F-B33C-8BB97F5A599A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09CEB8-73A3-4244-8567-CFA6CF996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EF3DB-1AC8-354D-9B37-EE648307B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76432166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6BD6B2A-935D-754C-9BDD-91899069F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385D6-49F2-4E78-BA13-D559550FE507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B097389-F53A-9340-BA4C-EB3D64119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66FE39-E8A0-F44D-92B0-15577B015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373803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F3F2A-6C3A-0741-95F8-A7C9B3C52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CAF64A-F81D-2846-A55D-7CD56C2AE5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14983F-CE41-D440-BC8F-098781385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448935-76C3-FE47-96BB-5340E6084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1F80D-6705-4699-B847-E129AF0D6414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08B141-3E30-6D42-934A-41CAD7138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E93F0E-B977-8E43-8877-9DFE3FE9F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6145741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E8D36D-C18D-744F-ACE8-B0467127F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DF00BB-0561-8849-98C0-75C2320A8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0F7B18-0147-2E4A-B158-6F0B06FFC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A48822-D35E-F247-990D-099456764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3DA80-67F8-489E-ABCB-87B224C1A758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8AF700-B0A2-AC4D-851D-504593662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F26744-48C8-9F40-998C-9C0C2DC89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5947639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B7CE993-9AFC-2A43-823A-F128F73F0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CB1613-B4DF-4E40-A7F7-E7F94F735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538809-C5AD-524A-8618-459EA4BF94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ADCBF-17F4-49CD-8200-4402936C1C85}" type="datetime1">
              <a:rPr kumimoji="1" lang="LID4096" altLang="en-US" smtClean="0"/>
              <a:t>12/17/2024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B689C0-DA0D-3F43-B3FB-DBE53479E1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065EB7-6A6D-974B-81CA-69251392F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38C82-C8F5-8C40-82DC-442D76B319C2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64987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426952" y="2666884"/>
            <a:ext cx="11338095" cy="1398525"/>
          </a:xfrm>
        </p:spPr>
        <p:txBody>
          <a:bodyPr anchor="ctr" anchorCtr="0">
            <a:noAutofit/>
          </a:bodyPr>
          <a:lstStyle/>
          <a:p>
            <a:pPr lvl="0">
              <a:defRPr/>
            </a:pPr>
            <a:r>
              <a:rPr lang="en-US" altLang="ko-Kore-KR" sz="4000" b="1" dirty="0">
                <a:solidFill>
                  <a:srgbClr val="002060"/>
                </a:solidFill>
                <a:latin typeface="Calibri"/>
                <a:cs typeface="Calibri"/>
              </a:rPr>
              <a:t>&lt;IE801&gt; Final Project</a:t>
            </a:r>
            <a:br>
              <a:rPr lang="en-US" altLang="ko-Kore-KR" sz="4000" b="1" dirty="0">
                <a:solidFill>
                  <a:srgbClr val="002060"/>
                </a:solidFill>
                <a:latin typeface="Calibri"/>
                <a:cs typeface="Calibri"/>
              </a:rPr>
            </a:br>
            <a:r>
              <a:rPr lang="en-US" altLang="ko-Kore-KR" sz="4000" b="1" dirty="0">
                <a:solidFill>
                  <a:srgbClr val="002060"/>
                </a:solidFill>
                <a:latin typeface="Calibri"/>
                <a:cs typeface="Calibri"/>
              </a:rPr>
              <a:t>[ Lunar Lander ]</a:t>
            </a:r>
          </a:p>
        </p:txBody>
      </p:sp>
      <p:sp>
        <p:nvSpPr>
          <p:cNvPr id="8" name="부제목 2"/>
          <p:cNvSpPr txBox="1"/>
          <p:nvPr/>
        </p:nvSpPr>
        <p:spPr>
          <a:xfrm>
            <a:off x="8052318" y="5075853"/>
            <a:ext cx="4139682" cy="1260799"/>
          </a:xfrm>
          <a:prstGeom prst="rect">
            <a:avLst/>
          </a:prstGeom>
        </p:spPr>
        <p:txBody>
          <a:bodyPr vert="horz" lIns="91440" tIns="45720" rIns="91440" bIns="45720" anchor="b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>
              <a:lnSpc>
                <a:spcPts val="1200"/>
              </a:lnSpc>
              <a:defRPr/>
            </a:pPr>
            <a:r>
              <a:rPr lang="en-US" altLang="ko-KR" sz="2000" b="1" dirty="0">
                <a:solidFill>
                  <a:schemeClr val="dk1"/>
                </a:solidFill>
              </a:rPr>
              <a:t> [ Team 13 ]</a:t>
            </a:r>
          </a:p>
          <a:p>
            <a:pPr lvl="0" algn="r">
              <a:lnSpc>
                <a:spcPts val="1200"/>
              </a:lnSpc>
              <a:defRPr/>
            </a:pPr>
            <a:r>
              <a:rPr lang="en-US" altLang="ko-KR" sz="2000" b="1" dirty="0">
                <a:solidFill>
                  <a:schemeClr val="dk1"/>
                </a:solidFill>
              </a:rPr>
              <a:t>20243199 </a:t>
            </a:r>
            <a:r>
              <a:rPr lang="en-US" altLang="ko-KR" sz="2000" b="1" dirty="0" err="1">
                <a:solidFill>
                  <a:schemeClr val="dk1"/>
                </a:solidFill>
              </a:rPr>
              <a:t>Jiwan</a:t>
            </a:r>
            <a:r>
              <a:rPr lang="en-US" altLang="ko-KR" sz="2000" b="1" dirty="0">
                <a:solidFill>
                  <a:schemeClr val="dk1"/>
                </a:solidFill>
              </a:rPr>
              <a:t> Kim</a:t>
            </a:r>
          </a:p>
          <a:p>
            <a:pPr lvl="0" algn="r">
              <a:lnSpc>
                <a:spcPts val="1200"/>
              </a:lnSpc>
              <a:defRPr/>
            </a:pPr>
            <a:r>
              <a:rPr lang="en-US" altLang="ko-KR" sz="2000" b="1" dirty="0">
                <a:solidFill>
                  <a:schemeClr val="dk1"/>
                </a:solidFill>
              </a:rPr>
              <a:t>20243237 </a:t>
            </a:r>
            <a:r>
              <a:rPr lang="en-US" altLang="ko-KR" sz="2000" b="1" dirty="0" err="1">
                <a:solidFill>
                  <a:schemeClr val="dk1"/>
                </a:solidFill>
              </a:rPr>
              <a:t>Hyunchul</a:t>
            </a:r>
            <a:r>
              <a:rPr lang="en-US" altLang="ko-KR" sz="2000" b="1" dirty="0">
                <a:solidFill>
                  <a:schemeClr val="dk1"/>
                </a:solidFill>
              </a:rPr>
              <a:t> Kim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83F8CB5-0142-84C2-FA2E-34B774793B57}"/>
              </a:ext>
            </a:extLst>
          </p:cNvPr>
          <p:cNvSpPr/>
          <p:nvPr/>
        </p:nvSpPr>
        <p:spPr>
          <a:xfrm>
            <a:off x="0" y="6457950"/>
            <a:ext cx="12192000" cy="40004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r">
              <a:defRPr/>
            </a:pPr>
            <a:r>
              <a:rPr lang="en-US" altLang="ko-KR" sz="2000" b="1" dirty="0"/>
              <a:t>&lt;IE801&gt; Markov Decision Processes and Principles of 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4187711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694BF-2CC1-47B7-8D73-9215ED7B3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E5A2D6D6-F21F-66A5-3AD4-506B19794D06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62883834-6961-33B2-FB6E-DFC24D96C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10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585481-F892-BE41-99D1-7436BC9551D7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Discussion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9207BB-FC57-3CA5-E96D-430FAF303499}"/>
              </a:ext>
            </a:extLst>
          </p:cNvPr>
          <p:cNvSpPr txBox="1"/>
          <p:nvPr/>
        </p:nvSpPr>
        <p:spPr>
          <a:xfrm>
            <a:off x="598516" y="856047"/>
            <a:ext cx="10755284" cy="1608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Increasing training episodes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Training SARSA and Q-Learning with 1500 episodes did not result in better performance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Both algorithms failed to reach optimal policy</a:t>
            </a:r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31A237E-EE59-B69A-B1F6-748D1039E7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171700" y="2164068"/>
            <a:ext cx="6953250" cy="437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7706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D872A-8D35-75E9-D845-18BF54BD5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272013C0-40A0-DE8D-B279-973A4BD3D5C8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6E3BEB62-2CA0-C8C5-D5A2-CB81DB476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11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9F96F96-F9F8-B925-87D0-2A900E85F5F0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Discussion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23738B-4B18-0016-AAFF-5C362F093770}"/>
              </a:ext>
            </a:extLst>
          </p:cNvPr>
          <p:cNvSpPr txBox="1"/>
          <p:nvPr/>
        </p:nvSpPr>
        <p:spPr>
          <a:xfrm>
            <a:off x="598516" y="856047"/>
            <a:ext cx="10755284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Sudden drop of reward in DQN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Why?</a:t>
            </a:r>
          </a:p>
          <a:p>
            <a:pPr marL="164250" lvl="1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540000" lvl="1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 indent="-20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4" name="그림 3" descr="텍스트, 스크린샷, 그래프, 도표이(가) 표시된 사진&#10;&#10;자동 생성된 설명">
            <a:extLst>
              <a:ext uri="{FF2B5EF4-FFF2-40B4-BE49-F238E27FC236}">
                <a16:creationId xmlns:a16="http://schemas.microsoft.com/office/drawing/2014/main" id="{4E6E7C2B-4FFB-0A6C-00F1-717B67EC85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091" y="1429055"/>
            <a:ext cx="5904818" cy="371809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2AE9ED3-9AE1-3BF6-555D-B0AABD9A4EF8}"/>
              </a:ext>
            </a:extLst>
          </p:cNvPr>
          <p:cNvSpPr/>
          <p:nvPr/>
        </p:nvSpPr>
        <p:spPr>
          <a:xfrm>
            <a:off x="5505450" y="1709049"/>
            <a:ext cx="400050" cy="29921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01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C17FA-DBFB-6074-BC2C-BF8EC2CC5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DD518E2D-3266-5CFF-1147-58FFA87F00DD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2F1AF639-6E33-FFFA-2ADD-5289A2128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12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110781-AE28-C704-BD77-19E990341F4D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Discussion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046EAE-540E-5CA1-2457-986A36904AF1}"/>
              </a:ext>
            </a:extLst>
          </p:cNvPr>
          <p:cNvSpPr txBox="1"/>
          <p:nvPr/>
        </p:nvSpPr>
        <p:spPr>
          <a:xfrm>
            <a:off x="598516" y="856047"/>
            <a:ext cx="10755284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Sudden drop of reward in DQN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Why?</a:t>
            </a:r>
          </a:p>
          <a:p>
            <a:pPr marL="164250" lvl="1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540000" lvl="1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 indent="-20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C204A86-CF91-330F-EA58-B9DB38B6E8E4}"/>
              </a:ext>
            </a:extLst>
          </p:cNvPr>
          <p:cNvSpPr/>
          <p:nvPr/>
        </p:nvSpPr>
        <p:spPr>
          <a:xfrm>
            <a:off x="4064000" y="1650126"/>
            <a:ext cx="4064000" cy="404423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EC4CA81-8326-9606-538B-5031CB36F526}"/>
              </a:ext>
            </a:extLst>
          </p:cNvPr>
          <p:cNvSpPr/>
          <p:nvPr/>
        </p:nvSpPr>
        <p:spPr>
          <a:xfrm>
            <a:off x="117086" y="2445739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AB225BF-4D05-9F09-9C89-5496AE5E80E2}"/>
              </a:ext>
            </a:extLst>
          </p:cNvPr>
          <p:cNvSpPr/>
          <p:nvPr/>
        </p:nvSpPr>
        <p:spPr>
          <a:xfrm>
            <a:off x="4181086" y="2445738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9E99552-74AE-D944-4C30-7D7CA1AE3026}"/>
              </a:ext>
            </a:extLst>
          </p:cNvPr>
          <p:cNvSpPr/>
          <p:nvPr/>
        </p:nvSpPr>
        <p:spPr>
          <a:xfrm>
            <a:off x="8245086" y="2447195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761F890-7706-C092-1856-CDB878F7F07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2214" y="2534566"/>
            <a:ext cx="3619569" cy="241304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DF0637C-D4C8-D496-A87E-1CD6BA3831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350215" y="2534566"/>
            <a:ext cx="3619570" cy="241304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889F2B0-CBA0-F6D1-70D8-1AE8840C5B7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286213" y="2534566"/>
            <a:ext cx="3619570" cy="24130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D3D2C5-D2CB-BA87-D46A-D672E47D797F}"/>
              </a:ext>
            </a:extLst>
          </p:cNvPr>
          <p:cNvSpPr txBox="1"/>
          <p:nvPr/>
        </p:nvSpPr>
        <p:spPr>
          <a:xfrm>
            <a:off x="459887" y="1897095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Episode 0</a:t>
            </a:r>
            <a:endParaRPr lang="ko-KR" altLang="en-US" sz="20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0969F1-9B8A-57D4-B8AA-3BD100CB6C1B}"/>
              </a:ext>
            </a:extLst>
          </p:cNvPr>
          <p:cNvSpPr txBox="1"/>
          <p:nvPr/>
        </p:nvSpPr>
        <p:spPr>
          <a:xfrm>
            <a:off x="4465022" y="1897095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Episode 100</a:t>
            </a:r>
            <a:endParaRPr lang="ko-KR" altLang="en-US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18A519-8604-B95D-A22A-E3E9957791FD}"/>
              </a:ext>
            </a:extLst>
          </p:cNvPr>
          <p:cNvSpPr txBox="1"/>
          <p:nvPr/>
        </p:nvSpPr>
        <p:spPr>
          <a:xfrm>
            <a:off x="8587888" y="1898091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Episode 250</a:t>
            </a:r>
            <a:endParaRPr lang="ko-KR" altLang="en-US" sz="2000" b="1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8039088-81CF-E190-AAFE-E84DBD87EB6D}"/>
              </a:ext>
            </a:extLst>
          </p:cNvPr>
          <p:cNvSpPr/>
          <p:nvPr/>
        </p:nvSpPr>
        <p:spPr>
          <a:xfrm>
            <a:off x="3898900" y="1636335"/>
            <a:ext cx="4419600" cy="241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850A095-43FF-5ABA-01EF-C173917B08D1}"/>
              </a:ext>
            </a:extLst>
          </p:cNvPr>
          <p:cNvSpPr/>
          <p:nvPr/>
        </p:nvSpPr>
        <p:spPr>
          <a:xfrm>
            <a:off x="3898900" y="5511306"/>
            <a:ext cx="4610100" cy="475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19D1EE-5C55-6764-D03E-4B679B6C12CD}"/>
              </a:ext>
            </a:extLst>
          </p:cNvPr>
          <p:cNvSpPr txBox="1"/>
          <p:nvPr/>
        </p:nvSpPr>
        <p:spPr>
          <a:xfrm>
            <a:off x="548787" y="5873504"/>
            <a:ext cx="110944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The agent learns how to </a:t>
            </a:r>
            <a:r>
              <a:rPr lang="en-US" altLang="ko-KR" dirty="0">
                <a:solidFill>
                  <a:srgbClr val="0070C0"/>
                </a:solidFill>
              </a:rPr>
              <a:t>safely land</a:t>
            </a:r>
            <a:r>
              <a:rPr lang="en-US" altLang="ko-KR" dirty="0"/>
              <a:t> the craft! Since it hovered the space a long time, the reward dropped significantly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8351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26EA3-BAE6-2392-14A7-EA2EE2A7B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EAE1E42C-9DC6-A207-04DB-9EC7CF7E6343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549F1C03-F632-05E5-02C1-584467EF5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13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6A63C1-0BC0-BB2F-2474-39C8C4D92334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Conclusion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251DAF-B9B8-2F8D-F3CF-9C0CA8DE9DE3}"/>
              </a:ext>
            </a:extLst>
          </p:cNvPr>
          <p:cNvSpPr txBox="1"/>
          <p:nvPr/>
        </p:nvSpPr>
        <p:spPr>
          <a:xfrm>
            <a:off x="598516" y="856047"/>
            <a:ext cx="10755284" cy="4993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Learning Capacity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SARSA and Q-Learning failed to safely land the craft 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Both algorithms seemed to settle at local minima, i.e., dropping the lander into the landing pad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However, DQN successfully managed to learn how to fly, resulting in soft landing</a:t>
            </a:r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Learning Overhead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Computational overhead of DQN is much longer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However, DQN’s training </a:t>
            </a:r>
            <a:r>
              <a:rPr lang="en-US" altLang="ko-KR" sz="1600" b="1" dirty="0"/>
              <a:t>episodes themselves are also much longer</a:t>
            </a:r>
            <a:r>
              <a:rPr lang="en-US" altLang="ko-KR" sz="1600" dirty="0"/>
              <a:t> than SARSA and Q-Learning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endParaRPr lang="en-US" altLang="ko-KR" sz="1600" dirty="0"/>
          </a:p>
          <a:p>
            <a:pPr indent="-29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indent="-292950"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dirty="0"/>
              <a:t>Thus, </a:t>
            </a:r>
            <a:r>
              <a:rPr lang="en-US" altLang="ko-KR" sz="1600" b="1" dirty="0">
                <a:solidFill>
                  <a:srgbClr val="0070C0"/>
                </a:solidFill>
              </a:rPr>
              <a:t>DQN &gt;&gt; SARSA, Q-Learning</a:t>
            </a:r>
          </a:p>
          <a:p>
            <a:pPr marL="164250" lvl="1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540000" lvl="1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 indent="-20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9" name="그림 8" descr="의류, 사람, 인간의 얼굴, 넥타이이(가) 표시된 사진&#10;&#10;자동 생성된 설명">
            <a:extLst>
              <a:ext uri="{FF2B5EF4-FFF2-40B4-BE49-F238E27FC236}">
                <a16:creationId xmlns:a16="http://schemas.microsoft.com/office/drawing/2014/main" id="{8BAF442A-E6DF-2C47-8E9A-CAE6469B30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2482"/>
          <a:stretch/>
        </p:blipFill>
        <p:spPr>
          <a:xfrm>
            <a:off x="5095874" y="3847940"/>
            <a:ext cx="4314825" cy="234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27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167457" y="6518246"/>
            <a:ext cx="17952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ko-KR" sz="1600">
                <a:solidFill>
                  <a:schemeClr val="bg1"/>
                </a:solidFill>
                <a:latin typeface="12롯데마트행복Light"/>
                <a:ea typeface="12롯데마트행복Light"/>
              </a:rPr>
              <a:t>DSAIL @ KAIST</a:t>
            </a:r>
            <a:endParaRPr lang="ko-KR" altLang="en-US" sz="1600">
              <a:solidFill>
                <a:schemeClr val="bg1"/>
              </a:solidFill>
              <a:latin typeface="12롯데마트행복Light"/>
              <a:ea typeface="12롯데마트행복Light"/>
            </a:endParaRPr>
          </a:p>
        </p:txBody>
      </p:sp>
      <p:sp>
        <p:nvSpPr>
          <p:cNvPr id="10" name="제목 1"/>
          <p:cNvSpPr txBox="1"/>
          <p:nvPr/>
        </p:nvSpPr>
        <p:spPr>
          <a:xfrm>
            <a:off x="610439" y="2849369"/>
            <a:ext cx="10515600" cy="878838"/>
          </a:xfrm>
          <a:prstGeom prst="rect">
            <a:avLst/>
          </a:prstGeom>
        </p:spPr>
        <p:txBody>
          <a:bodyPr vert="horz" lIns="91440" tIns="45720" rIns="91440" bIns="4572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>
              <a:defRPr/>
            </a:pPr>
            <a:r>
              <a:rPr kumimoji="1" lang="en-US" altLang="en-US" dirty="0">
                <a:solidFill>
                  <a:srgbClr val="002060"/>
                </a:solidFill>
                <a:latin typeface="Calibri"/>
                <a:cs typeface="Calibri"/>
              </a:rPr>
              <a:t>Thank You!</a:t>
            </a:r>
            <a:endParaRPr kumimoji="1" lang="ko-Kore-KR" altLang="en-US" dirty="0">
              <a:solidFill>
                <a:srgbClr val="002060"/>
              </a:solidFill>
              <a:latin typeface="Calibri"/>
              <a:cs typeface="Calibri"/>
            </a:endParaRPr>
          </a:p>
        </p:txBody>
      </p:sp>
      <p:cxnSp>
        <p:nvCxnSpPr>
          <p:cNvPr id="14" name="직선 연결선[R] 13"/>
          <p:cNvCxnSpPr/>
          <p:nvPr/>
        </p:nvCxnSpPr>
        <p:spPr>
          <a:xfrm>
            <a:off x="746760" y="3810000"/>
            <a:ext cx="96316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17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ko-Kore-KR" altLang="en-US"/>
              <a:pPr lvl="0">
                <a:defRPr/>
              </a:pPr>
              <a:t>14</a:t>
            </a:fld>
            <a:endParaRPr kumimoji="1" lang="ko-Kore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B4E195-4E8E-C628-82A7-FCB256E6FCD5}"/>
              </a:ext>
            </a:extLst>
          </p:cNvPr>
          <p:cNvSpPr txBox="1"/>
          <p:nvPr/>
        </p:nvSpPr>
        <p:spPr>
          <a:xfrm>
            <a:off x="746760" y="3803748"/>
            <a:ext cx="9631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kim.jiwan@kaist.ac.kr, khchul@kaist.ac.kr </a:t>
            </a:r>
            <a:endParaRPr lang="ko-KR" alt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F95C57-DA0F-DC89-858B-22F0AAE0A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FD9BD0F0-3B43-B275-5F45-04B0E47997BA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16A0A088-2803-1C2B-D63B-A06F4E764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15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F80DEF-C1C5-5CF9-35B3-B4F233E38CE1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References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D7658F-DCD1-77FA-7B42-EBCAD884B631}"/>
              </a:ext>
            </a:extLst>
          </p:cNvPr>
          <p:cNvSpPr txBox="1"/>
          <p:nvPr/>
        </p:nvSpPr>
        <p:spPr>
          <a:xfrm>
            <a:off x="598516" y="856047"/>
            <a:ext cx="10755284" cy="1839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2800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200" dirty="0"/>
              <a:t>OpenAI Lunar Lander, https://gymnasium.farama.org/environments/box2d/lunar_lander/</a:t>
            </a:r>
          </a:p>
          <a:p>
            <a:pPr marL="82800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200" dirty="0"/>
              <a:t>Solving The Lunar Lander Problem under Uncertainty using Reinforcement Learning</a:t>
            </a:r>
            <a:r>
              <a:rPr lang="en-US" altLang="ko-KR" sz="1200" b="1" dirty="0"/>
              <a:t>, </a:t>
            </a:r>
            <a:r>
              <a:rPr lang="en-US" altLang="ko-KR" sz="1200" b="0" i="0" dirty="0">
                <a:solidFill>
                  <a:srgbClr val="222222"/>
                </a:solidFill>
                <a:effectLst/>
              </a:rPr>
              <a:t>Gadgil, S., Xin, Y., &amp; Xu, C. (2020, March). Solving the lunar lander problem under uncertainty using reinforcement learning. In </a:t>
            </a:r>
            <a:r>
              <a:rPr lang="en-US" altLang="ko-KR" sz="1200" b="0" i="1" dirty="0">
                <a:solidFill>
                  <a:srgbClr val="222222"/>
                </a:solidFill>
                <a:effectLst/>
              </a:rPr>
              <a:t>2020 </a:t>
            </a:r>
            <a:r>
              <a:rPr lang="en-US" altLang="ko-KR" sz="1200" b="0" i="1" dirty="0" err="1">
                <a:solidFill>
                  <a:srgbClr val="222222"/>
                </a:solidFill>
                <a:effectLst/>
              </a:rPr>
              <a:t>SoutheastCon</a:t>
            </a:r>
            <a:r>
              <a:rPr lang="en-US" altLang="ko-KR" sz="1200" b="0" i="0" dirty="0">
                <a:solidFill>
                  <a:srgbClr val="222222"/>
                </a:solidFill>
                <a:effectLst/>
              </a:rPr>
              <a:t> (Vol. 2, pp. 1-8). IEEE.</a:t>
            </a:r>
          </a:p>
          <a:p>
            <a:pPr marL="82800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200" dirty="0"/>
              <a:t>Image-based Deep Reinforcement Learning for Autonomous Lunar Landing, </a:t>
            </a:r>
            <a:r>
              <a:rPr lang="en-US" altLang="ko-KR" sz="1200" b="0" i="0" dirty="0" err="1">
                <a:solidFill>
                  <a:srgbClr val="222222"/>
                </a:solidFill>
                <a:effectLst/>
              </a:rPr>
              <a:t>Scorsoglio</a:t>
            </a:r>
            <a:r>
              <a:rPr lang="en-US" altLang="ko-KR" sz="1200" b="0" i="0" dirty="0">
                <a:solidFill>
                  <a:srgbClr val="222222"/>
                </a:solidFill>
                <a:effectLst/>
              </a:rPr>
              <a:t>, A., </a:t>
            </a:r>
            <a:r>
              <a:rPr lang="en-US" altLang="ko-KR" sz="1200" b="0" i="0" dirty="0" err="1">
                <a:solidFill>
                  <a:srgbClr val="222222"/>
                </a:solidFill>
                <a:effectLst/>
              </a:rPr>
              <a:t>Furfaro</a:t>
            </a:r>
            <a:r>
              <a:rPr lang="en-US" altLang="ko-KR" sz="1200" b="0" i="0" dirty="0">
                <a:solidFill>
                  <a:srgbClr val="222222"/>
                </a:solidFill>
                <a:effectLst/>
              </a:rPr>
              <a:t>, R., Linares, R., &amp; Gaudet, B. (2020). Image-based deep reinforcement learning for autonomous lunar landing. In </a:t>
            </a:r>
            <a:r>
              <a:rPr lang="en-US" altLang="ko-KR" sz="1200" b="0" i="1" dirty="0">
                <a:solidFill>
                  <a:srgbClr val="222222"/>
                </a:solidFill>
                <a:effectLst/>
              </a:rPr>
              <a:t>AIAA </a:t>
            </a:r>
            <a:r>
              <a:rPr lang="en-US" altLang="ko-KR" sz="1200" b="0" i="1" dirty="0" err="1">
                <a:solidFill>
                  <a:srgbClr val="222222"/>
                </a:solidFill>
                <a:effectLst/>
              </a:rPr>
              <a:t>Scitech</a:t>
            </a:r>
            <a:r>
              <a:rPr lang="en-US" altLang="ko-KR" sz="1200" b="0" i="1" dirty="0">
                <a:solidFill>
                  <a:srgbClr val="222222"/>
                </a:solidFill>
                <a:effectLst/>
              </a:rPr>
              <a:t> 2020 Forum</a:t>
            </a:r>
            <a:r>
              <a:rPr lang="en-US" altLang="ko-KR" sz="1200" b="0" i="0" dirty="0">
                <a:solidFill>
                  <a:srgbClr val="222222"/>
                </a:solidFill>
                <a:effectLst/>
              </a:rPr>
              <a:t> (p. 1910).</a:t>
            </a:r>
            <a:endParaRPr lang="en-US" altLang="ko-KR" sz="12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28079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/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2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05BA26-1640-8653-7ADE-7D30E411175C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Task Analysis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7C69AAB-2E5C-1E42-1236-835C06718AE6}"/>
                  </a:ext>
                </a:extLst>
              </p:cNvPr>
              <p:cNvSpPr txBox="1"/>
              <p:nvPr/>
            </p:nvSpPr>
            <p:spPr>
              <a:xfrm>
                <a:off x="598516" y="856047"/>
                <a:ext cx="10755284" cy="5917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Target</a:t>
                </a:r>
                <a:r>
                  <a:rPr lang="en-US" altLang="ko-KR" sz="1600" dirty="0"/>
                  <a:t>: Classic rocket trajectory optimization problem where we need to safely land the ship into the landing pad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Reward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∝</m:t>
                    </m:r>
                  </m:oMath>
                </a14:m>
                <a:r>
                  <a:rPr lang="en-US" altLang="ko-KR" sz="1600" dirty="0"/>
                  <a:t> (Distance to the pad), 1/(Speed of the landing), 1/(Landing angle)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+10 pts per each leg in contact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-0.03 pts per each frame of side engine firing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-0.3 pts per each frame of main engine firing</a:t>
                </a:r>
              </a:p>
              <a:p>
                <a:pPr marL="285750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Environment Description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Infinite amount of fuel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Fixed position of the landing pad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Lander always start at the top center</a:t>
                </a:r>
              </a:p>
              <a:p>
                <a:pPr marL="164250" lvl="1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dirty="0"/>
              </a:p>
              <a:p>
                <a:pPr indent="-292950"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Episode Termination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Landing of the craft</a:t>
                </a:r>
                <a:endParaRPr lang="en-US" altLang="ko-KR" sz="1600" dirty="0">
                  <a:solidFill>
                    <a:srgbClr val="0070C0"/>
                  </a:solidFill>
                </a:endParaRP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Disappearance of the craft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Halt of the craft</a:t>
                </a:r>
              </a:p>
              <a:p>
                <a:pPr marL="540000" lvl="1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dirty="0"/>
              </a:p>
              <a:p>
                <a:pPr marL="285750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ko-KR" altLang="en-US" sz="1600" dirty="0"/>
                  <a:t> </a:t>
                </a:r>
                <a:endParaRPr lang="ko-KR" altLang="en-US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7C69AAB-2E5C-1E42-1236-835C06718A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516" y="856047"/>
                <a:ext cx="10755284" cy="5917261"/>
              </a:xfrm>
              <a:prstGeom prst="rect">
                <a:avLst/>
              </a:prstGeom>
              <a:blipFill>
                <a:blip r:embed="rId3"/>
                <a:stretch>
                  <a:fillRect l="-2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" name="그룹 4">
            <a:extLst>
              <a:ext uri="{FF2B5EF4-FFF2-40B4-BE49-F238E27FC236}">
                <a16:creationId xmlns:a16="http://schemas.microsoft.com/office/drawing/2014/main" id="{2CE4ECB3-5101-8BE6-6CD7-F90453F70568}"/>
              </a:ext>
            </a:extLst>
          </p:cNvPr>
          <p:cNvGrpSpPr/>
          <p:nvPr/>
        </p:nvGrpSpPr>
        <p:grpSpPr>
          <a:xfrm>
            <a:off x="7985254" y="1967147"/>
            <a:ext cx="3829827" cy="2590701"/>
            <a:chOff x="7490732" y="1736683"/>
            <a:chExt cx="3829827" cy="2590701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AC3C083-BA20-DB5A-0F57-1A96A135B1AC}"/>
                </a:ext>
              </a:extLst>
            </p:cNvPr>
            <p:cNvSpPr/>
            <p:nvPr/>
          </p:nvSpPr>
          <p:spPr>
            <a:xfrm>
              <a:off x="7490732" y="1736683"/>
              <a:ext cx="3829827" cy="259070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80B35D6E-03C1-1B76-A96A-718771B6D0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8790" y="1814130"/>
              <a:ext cx="3653712" cy="24358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FC23878-CBF4-DFED-AB4A-E22B96AD49C6}"/>
              </a:ext>
            </a:extLst>
          </p:cNvPr>
          <p:cNvSpPr txBox="1"/>
          <p:nvPr/>
        </p:nvSpPr>
        <p:spPr>
          <a:xfrm>
            <a:off x="7985254" y="4523297"/>
            <a:ext cx="3829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https://gymnasium.farama.org/environments/box2d/lunar_lander/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587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6BAA6B-8E56-1F1D-3129-BA99F3AB3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1C932A2F-9D4E-A73A-19C7-E1221B832D6A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7B7BF1D0-8C1C-05D5-B390-21AD1484D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3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A97FFE-D828-03AD-773E-D4639160C0AC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Task Analysis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E63576-EE2C-9308-27F0-7E5960611CD0}"/>
              </a:ext>
            </a:extLst>
          </p:cNvPr>
          <p:cNvSpPr txBox="1"/>
          <p:nvPr/>
        </p:nvSpPr>
        <p:spPr>
          <a:xfrm>
            <a:off x="598516" y="856047"/>
            <a:ext cx="10755284" cy="4378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92950"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Arguments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Continuous: Whether to define continuous action space </a:t>
            </a:r>
            <a:r>
              <a:rPr lang="en-US" altLang="ko-KR" sz="1400" b="1" dirty="0"/>
              <a:t>→</a:t>
            </a:r>
            <a:r>
              <a:rPr lang="en-US" altLang="ko-KR" sz="1600" dirty="0"/>
              <a:t> </a:t>
            </a:r>
            <a:r>
              <a:rPr lang="en-US" altLang="ko-KR" sz="1600" dirty="0">
                <a:solidFill>
                  <a:srgbClr val="0070C0"/>
                </a:solidFill>
              </a:rPr>
              <a:t>False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Gravity: Gravity constant </a:t>
            </a:r>
            <a:r>
              <a:rPr lang="en-US" altLang="ko-KR" sz="1400" b="1" dirty="0"/>
              <a:t>→</a:t>
            </a:r>
            <a:r>
              <a:rPr lang="en-US" altLang="ko-KR" sz="1600" dirty="0"/>
              <a:t> </a:t>
            </a:r>
            <a:r>
              <a:rPr lang="en-US" altLang="ko-KR" sz="1600" dirty="0">
                <a:solidFill>
                  <a:srgbClr val="0070C0"/>
                </a:solidFill>
              </a:rPr>
              <a:t>-10.0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 err="1"/>
              <a:t>Enable_wind</a:t>
            </a:r>
            <a:r>
              <a:rPr lang="en-US" altLang="ko-KR" sz="1600" dirty="0"/>
              <a:t>: Whether to introduce complex wind effects </a:t>
            </a:r>
            <a:r>
              <a:rPr lang="en-US" altLang="ko-KR" sz="1400" b="1" dirty="0"/>
              <a:t>→</a:t>
            </a:r>
            <a:r>
              <a:rPr lang="en-US" altLang="ko-KR" sz="1600" dirty="0"/>
              <a:t> </a:t>
            </a:r>
            <a:r>
              <a:rPr lang="en-US" altLang="ko-KR" sz="1600" dirty="0">
                <a:solidFill>
                  <a:srgbClr val="0070C0"/>
                </a:solidFill>
              </a:rPr>
              <a:t>False</a:t>
            </a:r>
            <a:endParaRPr lang="en-US" altLang="ko-KR" sz="1600" dirty="0"/>
          </a:p>
          <a:p>
            <a:pPr marL="164250" lvl="1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Action Space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0: do nothing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1: fire left orientation engine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2: fire main engine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3: fire right orientation engine</a:t>
            </a:r>
          </a:p>
          <a:p>
            <a:pPr marL="540000" lvl="1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 indent="-20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522EFD4-17E7-5BE8-5734-732091D60DA1}"/>
              </a:ext>
            </a:extLst>
          </p:cNvPr>
          <p:cNvSpPr/>
          <p:nvPr/>
        </p:nvSpPr>
        <p:spPr>
          <a:xfrm>
            <a:off x="7985254" y="1967147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4A9723D-6F85-A1D6-22BB-3A734466BD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3312" y="2044594"/>
            <a:ext cx="3653712" cy="243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6BF4BA8-A161-C99F-2E7C-FA5CE2783B20}"/>
              </a:ext>
            </a:extLst>
          </p:cNvPr>
          <p:cNvSpPr txBox="1"/>
          <p:nvPr/>
        </p:nvSpPr>
        <p:spPr>
          <a:xfrm>
            <a:off x="7985254" y="4523297"/>
            <a:ext cx="38298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https://gymnasium.farama.org/environments/box2d/lunar_lander/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2813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17236-B957-4C63-A908-416A92BF6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E5468FFD-9243-D324-DFBC-5707D0A5AB02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E93C743B-B775-C88D-5293-CFF52A4E7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4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81B0AFC-F1BA-B12C-0513-0619251A64B3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Literature Survey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8A2D2-2956-E3BC-3FBA-D113A7910827}"/>
              </a:ext>
            </a:extLst>
          </p:cNvPr>
          <p:cNvSpPr txBox="1"/>
          <p:nvPr/>
        </p:nvSpPr>
        <p:spPr>
          <a:xfrm>
            <a:off x="598516" y="856047"/>
            <a:ext cx="10755284" cy="407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dirty="0"/>
              <a:t>“Solving The Lunar Lander Problem under Uncertainty using Reinforcement Learning</a:t>
            </a:r>
            <a:r>
              <a:rPr lang="en-US" altLang="ko-KR" sz="1600" b="1" dirty="0"/>
              <a:t>”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Introduces uncertainty in the dynamics of the lander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Proposes that deep Q-Learning is more robust to uncertainty than SARSA</a:t>
            </a:r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dirty="0"/>
              <a:t>“Image-based Deep Reinforcement Learning for Autonomous Lunar Landing”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Agent directly learns from raw image data, making it more robust to real-world variations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Agent adapts to learn various landing scenarios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Uses CNN and RNN to capture temporal dynamics of the landing process</a:t>
            </a:r>
          </a:p>
          <a:p>
            <a:pPr marL="164250" lvl="1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540000" lvl="1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 indent="-202950"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A1D2F3F-D9ED-7F79-D11F-B972C85938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326" y="3185207"/>
            <a:ext cx="3924694" cy="29402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94B060A-01A6-C0CC-8B0F-BFCD61BB55C3}"/>
              </a:ext>
            </a:extLst>
          </p:cNvPr>
          <p:cNvSpPr txBox="1"/>
          <p:nvPr/>
        </p:nvSpPr>
        <p:spPr>
          <a:xfrm>
            <a:off x="8050475" y="6125425"/>
            <a:ext cx="29303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/>
              <a:t>Policy and value function network architecture of adaptive landing algorithm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6235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D46B7-043F-F1A5-ADEC-F44D624637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1F706839-A5A9-E0D4-8295-49703F63A2CC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AD535361-E48C-FBEF-E062-EF88F788C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5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A8AB7F-6EF1-BDA8-0E8F-78B0D1C656C4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Methods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2A0B67-9457-733E-3FF9-44FCA06944AF}"/>
                  </a:ext>
                </a:extLst>
              </p:cNvPr>
              <p:cNvSpPr txBox="1"/>
              <p:nvPr/>
            </p:nvSpPr>
            <p:spPr>
              <a:xfrm>
                <a:off x="598516" y="856047"/>
                <a:ext cx="10755284" cy="52075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1. SARSA</a:t>
                </a:r>
                <a:endParaRPr lang="en-US" altLang="ko-KR" sz="1600" dirty="0"/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altLang="ko-KR" sz="1600" dirty="0"/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Favor policies that are </a:t>
                </a:r>
                <a:r>
                  <a:rPr lang="en-US" altLang="ko-KR" sz="1600" b="1" dirty="0"/>
                  <a:t>less risky and more conservative</a:t>
                </a:r>
                <a:r>
                  <a:rPr lang="en-US" altLang="ko-KR" sz="1600" dirty="0"/>
                  <a:t> to avoid high penalties</a:t>
                </a:r>
              </a:p>
              <a:p>
                <a:pPr marL="285750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2. Q-Learning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←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𝑟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func>
                      <m:func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ko-KR" sz="1600" b="0" i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′</m:t>
                            </m:r>
                          </m:lim>
                        </m:limLow>
                      </m:fName>
                      <m:e>
                        <m:r>
                          <a:rPr lang="en-US" altLang="ko-K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</m:e>
                    </m:func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altLang="ko-KR" sz="1600" dirty="0"/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b="1" dirty="0"/>
                  <a:t>Explores more aggressively</a:t>
                </a:r>
                <a:r>
                  <a:rPr lang="en-US" altLang="ko-KR" sz="1600" dirty="0"/>
                  <a:t> and updates the Q-values</a:t>
                </a:r>
              </a:p>
              <a:p>
                <a:pPr marL="164250" lvl="1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dirty="0"/>
              </a:p>
              <a:p>
                <a:pPr indent="-292950"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3. DQN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ko-KR" altLang="en-US" sz="16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d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p>
                      <m:sSupPr>
                        <m:ctrlP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</m:t>
                            </m:r>
                            <m: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ko-KR" alt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𝛾</m:t>
                            </m:r>
                            <m:func>
                              <m:funcPr>
                                <m:ctrlP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ko-KR" sz="160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max</m:t>
                                    </m:r>
                                  </m:e>
                                  <m:lim>
                                    <m:sSup>
                                      <m:sSupPr>
                                        <m:ctrlP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p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lim>
                                </m:limLow>
                              </m:fName>
                              <m:e>
                                <m:sSub>
                                  <m:sSubPr>
                                    <m:ctrlP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𝑄</m:t>
                                    </m:r>
                                  </m:e>
                                  <m:sub>
                                    <m: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𝑡𝑎𝑟𝑔𝑒𝑡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  <m:r>
                                      <a:rPr lang="en-US" altLang="ko-KR" sz="1600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, </m:t>
                                    </m:r>
                                    <m:sSup>
                                      <m:sSupPr>
                                        <m:ctrlP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𝑎</m:t>
                                        </m:r>
                                      </m:e>
                                      <m:sup>
                                        <m:r>
                                          <a:rPr lang="en-US" altLang="ko-KR" sz="1600" i="1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′</m:t>
                                        </m:r>
                                      </m:sup>
                                    </m:sSup>
                                  </m:e>
                                </m:d>
                              </m:e>
                            </m:func>
                            <m:r>
                              <a:rPr lang="en-US" altLang="ko-KR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𝑄</m:t>
                                </m:r>
                              </m:e>
                              <m:sub>
                                <m:r>
                                  <a:rPr lang="ko-KR" alt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𝑠</m:t>
                                </m:r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altLang="ko-KR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altLang="ko-KR" sz="1600" dirty="0"/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Extends Q-learning by leveraging a neural network as a function approximator for the Q-value function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Can handle situations with </a:t>
                </a:r>
                <a:r>
                  <a:rPr lang="en-US" altLang="ko-KR" sz="1600" b="1" dirty="0"/>
                  <a:t>large number of state spaces</a:t>
                </a:r>
              </a:p>
              <a:p>
                <a:pPr marL="540000" lvl="1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dirty="0"/>
              </a:p>
              <a:p>
                <a:pPr marL="285750" indent="-285750">
                  <a:lnSpc>
                    <a:spcPct val="125000"/>
                  </a:lnSpc>
                  <a:buClr>
                    <a:srgbClr val="002060"/>
                  </a:buClr>
                  <a:buFontTx/>
                  <a:buChar char="-"/>
                </a:pPr>
                <a:endParaRPr lang="en-US" altLang="ko-KR" sz="1600" dirty="0"/>
              </a:p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ko-KR" altLang="en-US" sz="1600" dirty="0"/>
                  <a:t> </a:t>
                </a:r>
                <a:endParaRPr lang="ko-KR" altLang="en-US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B2A0B67-9457-733E-3FF9-44FCA06944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516" y="856047"/>
                <a:ext cx="10755284" cy="5207516"/>
              </a:xfrm>
              <a:prstGeom prst="rect">
                <a:avLst/>
              </a:prstGeom>
              <a:blipFill>
                <a:blip r:embed="rId3"/>
                <a:stretch>
                  <a:fillRect l="-2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75461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9B876-9A4E-0E0B-E63F-BE812AD4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7A1DC2C9-5F14-573E-DBDE-A9A9AAAF709F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0AD3A806-FCBC-0A7B-70D8-B725EA588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6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4F5926-D8E4-94B4-5868-347D5AB93861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Experiments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1B59A1-0E45-D1AB-7B3E-FF1723E8D385}"/>
                  </a:ext>
                </a:extLst>
              </p:cNvPr>
              <p:cNvSpPr txBox="1"/>
              <p:nvPr/>
            </p:nvSpPr>
            <p:spPr>
              <a:xfrm>
                <a:off x="598516" y="856047"/>
                <a:ext cx="10755284" cy="4686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Implementation details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#(Episode)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ko-KR" sz="1600" dirty="0"/>
                  <a:t> 500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ko-KR" sz="1600" dirty="0"/>
                  <a:t> 0.1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r>
                      <a:rPr lang="ko-KR" alt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altLang="ko-KR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ko-KR" sz="1600" dirty="0"/>
                  <a:t> 0.99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Lr = 0.001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Architecture of DQN: 3-FC layers with </a:t>
                </a:r>
                <a:r>
                  <a:rPr lang="en-US" altLang="ko-KR" sz="1600" dirty="0" err="1"/>
                  <a:t>ReLU</a:t>
                </a:r>
                <a:r>
                  <a:rPr lang="en-US" altLang="ko-KR" sz="1600" dirty="0"/>
                  <a:t> activations</a:t>
                </a:r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dirty="0"/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State input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Dim: [8, ]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X, Y coordinates || X, Y linear velocities || X, Y angle || X, Y angular velocity || Each leg contact</a:t>
                </a:r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endParaRPr lang="en-US" altLang="ko-KR" sz="1600" b="1" dirty="0"/>
              </a:p>
              <a:p>
                <a:pPr indent="-202950"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en-US" altLang="ko-KR" sz="1600" b="1" dirty="0"/>
                  <a:t>Action input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Dim: [4, ]</a:t>
                </a:r>
              </a:p>
              <a:p>
                <a:pPr marL="450000" lvl="1" indent="-285750">
                  <a:lnSpc>
                    <a:spcPct val="125000"/>
                  </a:lnSpc>
                  <a:buClr>
                    <a:srgbClr val="002060"/>
                  </a:buClr>
                  <a:buFont typeface="Wingdings" panose="05000000000000000000" pitchFamily="2" charset="2"/>
                  <a:buChar char="§"/>
                </a:pPr>
                <a:r>
                  <a:rPr lang="en-US" altLang="ko-KR" sz="1600" dirty="0"/>
                  <a:t>One-hot encoded vector of action</a:t>
                </a:r>
              </a:p>
              <a:p>
                <a:pPr>
                  <a:lnSpc>
                    <a:spcPct val="125000"/>
                  </a:lnSpc>
                  <a:buClr>
                    <a:srgbClr val="002060"/>
                  </a:buClr>
                </a:pPr>
                <a:r>
                  <a:rPr lang="ko-KR" altLang="en-US" sz="1600" dirty="0"/>
                  <a:t> </a:t>
                </a:r>
                <a:endParaRPr lang="ko-KR" altLang="en-US" sz="20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61B59A1-0E45-D1AB-7B3E-FF1723E8D3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8516" y="856047"/>
                <a:ext cx="10755284" cy="4686155"/>
              </a:xfrm>
              <a:prstGeom prst="rect">
                <a:avLst/>
              </a:prstGeom>
              <a:blipFill>
                <a:blip r:embed="rId3"/>
                <a:stretch>
                  <a:fillRect l="-2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36862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DBFDCC-716F-5641-390A-3D0EE5B61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684BDA03-DA80-2611-4F4A-002D84F7C155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60525FCC-5408-F59B-2831-A9C582F47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7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E64F73-4CC8-E6F7-5E13-90FEAF79F8AB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Results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94C43E1-AF24-5577-05EF-2235AD135352}"/>
              </a:ext>
            </a:extLst>
          </p:cNvPr>
          <p:cNvSpPr txBox="1"/>
          <p:nvPr/>
        </p:nvSpPr>
        <p:spPr>
          <a:xfrm>
            <a:off x="598516" y="856047"/>
            <a:ext cx="10755284" cy="19161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Total reward output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Rewards of SARSA and Q-learning fluctuated without any significant increase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DQN achieved much higher reward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Significant drop in performance during training of DQN</a:t>
            </a:r>
          </a:p>
          <a:p>
            <a:pPr marL="285750" indent="-285750">
              <a:lnSpc>
                <a:spcPct val="125000"/>
              </a:lnSpc>
              <a:buClr>
                <a:srgbClr val="002060"/>
              </a:buClr>
              <a:buFontTx/>
              <a:buChar char="-"/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32" name="그림 31" descr="텍스트, 스크린샷, 그래프, 도표이(가) 표시된 사진&#10;&#10;자동 생성된 설명">
            <a:extLst>
              <a:ext uri="{FF2B5EF4-FFF2-40B4-BE49-F238E27FC236}">
                <a16:creationId xmlns:a16="http://schemas.microsoft.com/office/drawing/2014/main" id="{55953848-C917-CB43-538E-A4B9BE30D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700" y="2164068"/>
            <a:ext cx="6953250" cy="437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599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A09B91-5699-F300-E5A5-EDCAB1CB7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CEDC6AC6-2863-419A-A433-4064DC1B265E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4A23DA48-297F-F0B4-2ED3-6690C940A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8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EA3F02-A121-1B63-AE43-40A0A50260AB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Results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203282-9137-93E1-9E60-3E7495AE97E3}"/>
              </a:ext>
            </a:extLst>
          </p:cNvPr>
          <p:cNvSpPr txBox="1"/>
          <p:nvPr/>
        </p:nvSpPr>
        <p:spPr>
          <a:xfrm>
            <a:off x="598516" y="856047"/>
            <a:ext cx="10755284" cy="1608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en-US" altLang="ko-KR" sz="1600" b="1" dirty="0"/>
              <a:t>Elapsed time</a:t>
            </a:r>
            <a:endParaRPr lang="en-US" altLang="ko-KR" sz="1600" dirty="0"/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DQN consumed much more training time compared to SARSA and Q-Learning</a:t>
            </a:r>
          </a:p>
          <a:p>
            <a:pPr marL="450000" lvl="1" indent="-285750">
              <a:lnSpc>
                <a:spcPct val="125000"/>
              </a:lnSpc>
              <a:buClr>
                <a:srgbClr val="002060"/>
              </a:buClr>
              <a:buFont typeface="Wingdings" panose="05000000000000000000" pitchFamily="2" charset="2"/>
              <a:buChar char="§"/>
            </a:pPr>
            <a:r>
              <a:rPr lang="en-US" altLang="ko-KR" sz="1600" dirty="0"/>
              <a:t>Average time of generated episodes also varied significantly</a:t>
            </a:r>
          </a:p>
          <a:p>
            <a:pPr>
              <a:lnSpc>
                <a:spcPct val="125000"/>
              </a:lnSpc>
              <a:buClr>
                <a:srgbClr val="002060"/>
              </a:buClr>
            </a:pPr>
            <a:endParaRPr lang="en-US" altLang="ko-KR" sz="1600" dirty="0"/>
          </a:p>
          <a:p>
            <a:pPr>
              <a:lnSpc>
                <a:spcPct val="125000"/>
              </a:lnSpc>
              <a:buClr>
                <a:srgbClr val="002060"/>
              </a:buClr>
            </a:pPr>
            <a:r>
              <a:rPr lang="ko-KR" altLang="en-US" sz="1600" dirty="0"/>
              <a:t> </a:t>
            </a:r>
            <a:endParaRPr lang="ko-KR" altLang="en-US" sz="2000" dirty="0"/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80DD7994-6A29-E8A8-E717-E299BF336A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70848" y="2028031"/>
            <a:ext cx="5810619" cy="432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72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8DB073-F7B6-ECF9-44B6-F829A49D2E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>
            <a:extLst>
              <a:ext uri="{FF2B5EF4-FFF2-40B4-BE49-F238E27FC236}">
                <a16:creationId xmlns:a16="http://schemas.microsoft.com/office/drawing/2014/main" id="{ABC32E40-1F00-0CB2-FFBB-9C5F1EAA48F4}"/>
              </a:ext>
            </a:extLst>
          </p:cNvPr>
          <p:cNvSpPr/>
          <p:nvPr/>
        </p:nvSpPr>
        <p:spPr>
          <a:xfrm>
            <a:off x="0" y="6796087"/>
            <a:ext cx="12192000" cy="6191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en-US" altLang="ko-KR"/>
          </a:p>
        </p:txBody>
      </p:sp>
      <p:sp>
        <p:nvSpPr>
          <p:cNvPr id="48" name="슬라이드 번호 개체 틀 3">
            <a:extLst>
              <a:ext uri="{FF2B5EF4-FFF2-40B4-BE49-F238E27FC236}">
                <a16:creationId xmlns:a16="http://schemas.microsoft.com/office/drawing/2014/main" id="{35501401-6C5A-AE72-6A31-13716BFA8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54838C82-C8F5-8C40-82DC-442D76B319C2}" type="slidenum">
              <a:rPr kumimoji="1" lang="en-US" altLang="en-US"/>
              <a:pPr lvl="0">
                <a:defRPr/>
              </a:pPr>
              <a:t>9</a:t>
            </a:fld>
            <a:endParaRPr kumimoji="1" lang="en-US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7B1777-9347-D740-B0FB-03A0A5C117D4}"/>
              </a:ext>
            </a:extLst>
          </p:cNvPr>
          <p:cNvSpPr txBox="1"/>
          <p:nvPr/>
        </p:nvSpPr>
        <p:spPr>
          <a:xfrm>
            <a:off x="373679" y="245843"/>
            <a:ext cx="113269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002060"/>
                </a:solidFill>
              </a:rPr>
              <a:t>Results</a:t>
            </a:r>
            <a:endParaRPr lang="ko-KR" altLang="en-US" sz="2800" b="1" dirty="0">
              <a:solidFill>
                <a:srgbClr val="00206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8E6C6C-9077-4344-9602-F57794B525EF}"/>
              </a:ext>
            </a:extLst>
          </p:cNvPr>
          <p:cNvSpPr/>
          <p:nvPr/>
        </p:nvSpPr>
        <p:spPr>
          <a:xfrm>
            <a:off x="4064000" y="1650126"/>
            <a:ext cx="4064000" cy="4044238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16DD38-28B0-1D2B-B6A5-BD9116358774}"/>
              </a:ext>
            </a:extLst>
          </p:cNvPr>
          <p:cNvSpPr/>
          <p:nvPr/>
        </p:nvSpPr>
        <p:spPr>
          <a:xfrm>
            <a:off x="3898900" y="1346694"/>
            <a:ext cx="4419600" cy="5214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75E5AEE-4868-B2AE-C1B4-36CAE0A2487C}"/>
              </a:ext>
            </a:extLst>
          </p:cNvPr>
          <p:cNvSpPr/>
          <p:nvPr/>
        </p:nvSpPr>
        <p:spPr>
          <a:xfrm>
            <a:off x="3898900" y="5511306"/>
            <a:ext cx="4610100" cy="4753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7DD9CD3-6332-76BC-3BDB-DC0DF3F8DD4D}"/>
              </a:ext>
            </a:extLst>
          </p:cNvPr>
          <p:cNvSpPr/>
          <p:nvPr/>
        </p:nvSpPr>
        <p:spPr>
          <a:xfrm>
            <a:off x="117086" y="2445739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3E81CC-87CB-AFAD-97BE-1FFDD49560E9}"/>
              </a:ext>
            </a:extLst>
          </p:cNvPr>
          <p:cNvSpPr/>
          <p:nvPr/>
        </p:nvSpPr>
        <p:spPr>
          <a:xfrm>
            <a:off x="4181086" y="2445738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631AD26-44CD-C22F-354C-D6C11B064209}"/>
              </a:ext>
            </a:extLst>
          </p:cNvPr>
          <p:cNvSpPr/>
          <p:nvPr/>
        </p:nvSpPr>
        <p:spPr>
          <a:xfrm>
            <a:off x="8245086" y="2447195"/>
            <a:ext cx="3829827" cy="259070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33599526-1723-FB46-751E-6E37B0E1F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214" y="2534566"/>
            <a:ext cx="3619569" cy="2413046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6577D61-D262-2AC6-7AB2-9E7AED6CE4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0215" y="2534566"/>
            <a:ext cx="3619571" cy="2413047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863FB7E5-CA3C-9D14-323C-957D20A3A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13" y="2534566"/>
            <a:ext cx="3619571" cy="241304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BD0741C-8E4B-B1B7-FC77-67C9A6446503}"/>
              </a:ext>
            </a:extLst>
          </p:cNvPr>
          <p:cNvSpPr txBox="1"/>
          <p:nvPr/>
        </p:nvSpPr>
        <p:spPr>
          <a:xfrm>
            <a:off x="459887" y="1897095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SARSA</a:t>
            </a:r>
            <a:endParaRPr lang="ko-KR" altLang="en-US" sz="20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37A8871-60F3-8C9E-B5D2-0D7EB41AC521}"/>
              </a:ext>
            </a:extLst>
          </p:cNvPr>
          <p:cNvSpPr txBox="1"/>
          <p:nvPr/>
        </p:nvSpPr>
        <p:spPr>
          <a:xfrm>
            <a:off x="4465022" y="1897095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Q-Learning</a:t>
            </a:r>
            <a:endParaRPr lang="ko-KR" altLang="en-US" sz="20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2D1193-DBDD-4BA2-8A89-CA6818859823}"/>
              </a:ext>
            </a:extLst>
          </p:cNvPr>
          <p:cNvSpPr txBox="1"/>
          <p:nvPr/>
        </p:nvSpPr>
        <p:spPr>
          <a:xfrm>
            <a:off x="8587888" y="1898091"/>
            <a:ext cx="31442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/>
              <a:t>DQN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251063146"/>
      </p:ext>
    </p:extLst>
  </p:cSld>
  <p:clrMapOvr>
    <a:masterClrMapping/>
  </p:clrMapOvr>
  <p:timing>
    <p:tnLst>
      <p:par>
        <p:cTn id="1" dur="indefinite" restart="never" nodeType="tmRoot">
          <p:childTnLst>
            <p:par>
              <p:cTn/>
            </p:par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Calibri Light"/>
        <a:ea typeface="나눔스퀘어"/>
        <a:cs typeface=""/>
      </a:majorFont>
      <a:minorFont>
        <a:latin typeface="Calibri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6843</TotalTime>
  <Words>862</Words>
  <Application>Microsoft Office PowerPoint</Application>
  <PresentationFormat>와이드스크린</PresentationFormat>
  <Paragraphs>188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12롯데마트행복Light</vt:lpstr>
      <vt:lpstr>Arial</vt:lpstr>
      <vt:lpstr>Calibri</vt:lpstr>
      <vt:lpstr>Calibri Light</vt:lpstr>
      <vt:lpstr>Cambria Math</vt:lpstr>
      <vt:lpstr>Wingdings</vt:lpstr>
      <vt:lpstr>Office 테마</vt:lpstr>
      <vt:lpstr>&lt;IE801&gt; Final Project [ Lunar Lander ]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Simplifying Graph Convolutional Networks [ICML’19]</dc:title>
  <dc:creator>Yun Suk Won</dc:creator>
  <cp:lastModifiedBy>김현철</cp:lastModifiedBy>
  <cp:revision>767</cp:revision>
  <dcterms:created xsi:type="dcterms:W3CDTF">2021-08-04T12:44:00Z</dcterms:created>
  <dcterms:modified xsi:type="dcterms:W3CDTF">2024-12-17T10:39:30Z</dcterms:modified>
  <cp:version/>
</cp:coreProperties>
</file>

<file path=docProps/thumbnail.jpeg>
</file>